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5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87" r:id="rId6"/>
    <p:sldId id="262" r:id="rId7"/>
    <p:sldId id="269" r:id="rId8"/>
    <p:sldId id="276" r:id="rId9"/>
    <p:sldId id="278" r:id="rId10"/>
    <p:sldId id="279" r:id="rId11"/>
    <p:sldId id="280" r:id="rId12"/>
    <p:sldId id="281" r:id="rId13"/>
    <p:sldId id="282" r:id="rId14"/>
    <p:sldId id="273" r:id="rId15"/>
    <p:sldId id="283" r:id="rId16"/>
    <p:sldId id="284" r:id="rId17"/>
    <p:sldId id="285" r:id="rId18"/>
    <p:sldId id="286" r:id="rId19"/>
    <p:sldId id="274" r:id="rId20"/>
    <p:sldId id="288" r:id="rId21"/>
    <p:sldId id="275" r:id="rId22"/>
    <p:sldId id="265" r:id="rId23"/>
    <p:sldId id="268" r:id="rId24"/>
    <p:sldId id="267" r:id="rId25"/>
    <p:sldId id="277" r:id="rId26"/>
    <p:sldId id="272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HY목각파임B" panose="02030600000101010101" pitchFamily="18" charset="-127"/>
      <p:regular r:id="rId31"/>
    </p:embeddedFont>
    <p:embeddedFont>
      <p:font typeface="Tw Cen MT" panose="020B0602020104020603" pitchFamily="34" charset="0"/>
      <p:regular r:id="rId32"/>
      <p:bold r:id="rId33"/>
      <p:italic r:id="rId34"/>
      <p:boldItalic r:id="rId35"/>
    </p:embeddedFont>
    <p:embeddedFont>
      <p:font typeface="Trebuchet MS" panose="020B060302020202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7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 autoAdjust="0"/>
  </p:normalViewPr>
  <p:slideViewPr>
    <p:cSldViewPr snapToGrid="0">
      <p:cViewPr>
        <p:scale>
          <a:sx n="84" d="100"/>
          <a:sy n="84" d="100"/>
        </p:scale>
        <p:origin x="-324" y="96"/>
      </p:cViewPr>
      <p:guideLst>
        <p:guide orient="horz" pos="217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E91DF-88FD-4869-9F14-1948AC2385DC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B9879-E9ED-4332-9C41-8D2502D5B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88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88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920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1306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7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836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66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634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1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589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94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11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85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6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38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62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361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961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Play.mp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&#45733;&#47141;&#52824;,&#50500;&#51060;&#53596;&#51221;&#48372;.xls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00212" y="1872891"/>
            <a:ext cx="8791575" cy="2387600"/>
          </a:xfrm>
        </p:spPr>
        <p:txBody>
          <a:bodyPr>
            <a:normAutofit/>
          </a:bodyPr>
          <a:lstStyle/>
          <a:p>
            <a:pPr marL="182880" indent="0">
              <a:buNone/>
            </a:pPr>
            <a:r>
              <a:rPr lang="en-US" altLang="ko-KR" sz="5000" b="1" dirty="0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6000" b="1" dirty="0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Hit </a:t>
            </a:r>
            <a:r>
              <a:rPr lang="en-US" altLang="ko-KR" sz="6000" b="1" dirty="0" err="1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Hit</a:t>
            </a:r>
            <a:endParaRPr lang="ko-KR" altLang="en-US" sz="6000" b="1" dirty="0">
              <a:solidFill>
                <a:schemeClr val="tx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5467" y="260648"/>
            <a:ext cx="10363200" cy="1508760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2018.04.03</a:t>
            </a:r>
          </a:p>
          <a:p>
            <a:pPr algn="r"/>
            <a:r>
              <a:rPr lang="en-US" altLang="ko-KR" sz="18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Ver:0.05</a:t>
            </a:r>
            <a:endParaRPr lang="en-US" altLang="ko-KR" sz="18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algn="r"/>
            <a:r>
              <a:rPr lang="ko-KR" altLang="en-US" sz="18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작성자</a:t>
            </a:r>
            <a:r>
              <a:rPr lang="en-US" altLang="ko-KR" sz="18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:</a:t>
            </a:r>
            <a:r>
              <a:rPr lang="ko-KR" altLang="en-US" sz="18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임현규</a:t>
            </a:r>
            <a:endParaRPr lang="ko-KR" altLang="en-US" sz="18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4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71644" y="5571795"/>
            <a:ext cx="4820356" cy="1286205"/>
          </a:xfrm>
        </p:spPr>
        <p:txBody>
          <a:bodyPr/>
          <a:lstStyle/>
          <a:p>
            <a:pPr marL="571500" indent="-571500" algn="r">
              <a:buFont typeface="Wingdings" pitchFamily="2" charset="2"/>
              <a:buChar char="§"/>
            </a:pPr>
            <a:r>
              <a:rPr lang="ko-KR" altLang="en-US" b="1" dirty="0" err="1" smtClean="0">
                <a:latin typeface="HY목각파임B" pitchFamily="18" charset="-127"/>
                <a:ea typeface="HY목각파임B" pitchFamily="18" charset="-127"/>
              </a:rPr>
              <a:t>하이퍼</a:t>
            </a:r>
            <a:endParaRPr lang="ko-KR" altLang="en-US" b="1" dirty="0"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244" y="666044"/>
            <a:ext cx="3418586" cy="573767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124" y="2534586"/>
            <a:ext cx="828440" cy="8284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14446" y="2501285"/>
            <a:ext cx="5122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플레이어는 무적이 되고 플레이어와 닿는 적</a:t>
            </a:r>
            <a:r>
              <a:rPr lang="en-US" altLang="ko-KR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총알</a:t>
            </a:r>
            <a:r>
              <a:rPr lang="en-US" altLang="ko-KR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불덩이들은 파괴된다</a:t>
            </a:r>
            <a:endParaRPr lang="ko-KR" altLang="en-US" sz="22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03830" y="3280246"/>
            <a:ext cx="12781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하이퍼</a:t>
            </a:r>
            <a:endParaRPr lang="ko-KR" altLang="en-US" sz="25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846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575733"/>
            <a:ext cx="3663393" cy="572346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06" y="2501285"/>
            <a:ext cx="688640" cy="730376"/>
          </a:xfrm>
          <a:prstGeom prst="rect">
            <a:avLst/>
          </a:prstGeom>
        </p:spPr>
      </p:pic>
      <p:sp>
        <p:nvSpPr>
          <p:cNvPr id="20" name="제목 1"/>
          <p:cNvSpPr txBox="1">
            <a:spLocks/>
          </p:cNvSpPr>
          <p:nvPr/>
        </p:nvSpPr>
        <p:spPr>
          <a:xfrm>
            <a:off x="7371644" y="5571795"/>
            <a:ext cx="4820356" cy="1286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r">
              <a:buFont typeface="Wingdings" pitchFamily="2" charset="2"/>
              <a:buChar char="§"/>
            </a:pPr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자</a:t>
            </a:r>
            <a:r>
              <a:rPr lang="ko-KR" altLang="en-US" b="1" dirty="0">
                <a:latin typeface="HY목각파임B" pitchFamily="18" charset="-127"/>
                <a:ea typeface="HY목각파임B" pitchFamily="18" charset="-127"/>
              </a:rPr>
              <a:t>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14446" y="2501285"/>
            <a:ext cx="5122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200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자석범위안에</a:t>
            </a:r>
            <a:r>
              <a:rPr lang="ko-KR" altLang="en-US" sz="22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들어오는 모든 아이템을 흡수한다</a:t>
            </a:r>
            <a:r>
              <a:rPr lang="en-US" altLang="ko-KR" sz="22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2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1033" y="3270726"/>
            <a:ext cx="12781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자석</a:t>
            </a:r>
            <a:endParaRPr lang="ko-KR" altLang="en-US" sz="25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89" y="756356"/>
            <a:ext cx="3612444" cy="567831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954" y="2501285"/>
            <a:ext cx="770492" cy="752000"/>
          </a:xfrm>
          <a:prstGeom prst="rect">
            <a:avLst/>
          </a:prstGeom>
        </p:spPr>
      </p:pic>
      <p:sp>
        <p:nvSpPr>
          <p:cNvPr id="20" name="제목 1"/>
          <p:cNvSpPr txBox="1">
            <a:spLocks/>
          </p:cNvSpPr>
          <p:nvPr/>
        </p:nvSpPr>
        <p:spPr>
          <a:xfrm>
            <a:off x="7371644" y="5571795"/>
            <a:ext cx="4820356" cy="1286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r">
              <a:buFont typeface="Wingdings" pitchFamily="2" charset="2"/>
              <a:buChar char="§"/>
            </a:pPr>
            <a:r>
              <a:rPr lang="ko-KR" altLang="en-US" b="1" dirty="0" err="1" smtClean="0">
                <a:latin typeface="HY목각파임B" pitchFamily="18" charset="-127"/>
                <a:ea typeface="HY목각파임B" pitchFamily="18" charset="-127"/>
              </a:rPr>
              <a:t>멀티샷</a:t>
            </a:r>
            <a:endParaRPr lang="ko-KR" altLang="en-US" b="1" dirty="0"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14446" y="2501285"/>
            <a:ext cx="51227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총알이 한번에 </a:t>
            </a:r>
            <a:r>
              <a:rPr lang="ko-KR" altLang="en-US" sz="22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두개씩</a:t>
            </a: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발사된다</a:t>
            </a:r>
            <a:endParaRPr lang="ko-KR" altLang="en-US" sz="22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1033" y="3270726"/>
            <a:ext cx="12781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멀티샷</a:t>
            </a:r>
            <a:endParaRPr lang="ko-KR" altLang="en-US" sz="25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0"/>
          <a:stretch/>
        </p:blipFill>
        <p:spPr>
          <a:xfrm>
            <a:off x="1580851" y="570853"/>
            <a:ext cx="3860800" cy="590408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651" y="2269252"/>
            <a:ext cx="1142857" cy="1053968"/>
          </a:xfrm>
          <a:prstGeom prst="rect">
            <a:avLst/>
          </a:prstGeom>
        </p:spPr>
      </p:pic>
      <p:sp>
        <p:nvSpPr>
          <p:cNvPr id="20" name="제목 1"/>
          <p:cNvSpPr txBox="1">
            <a:spLocks/>
          </p:cNvSpPr>
          <p:nvPr/>
        </p:nvSpPr>
        <p:spPr>
          <a:xfrm>
            <a:off x="7371644" y="5571795"/>
            <a:ext cx="4820356" cy="1286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r">
              <a:buFont typeface="Wingdings" pitchFamily="2" charset="2"/>
              <a:buChar char="§"/>
            </a:pPr>
            <a:r>
              <a:rPr lang="ko-KR" altLang="en-US" b="1" dirty="0" err="1" smtClean="0">
                <a:latin typeface="HY목각파임B" pitchFamily="18" charset="-127"/>
                <a:ea typeface="HY목각파임B" pitchFamily="18" charset="-127"/>
              </a:rPr>
              <a:t>파워</a:t>
            </a:r>
            <a:r>
              <a:rPr lang="ko-KR" altLang="en-US" b="1" dirty="0" err="1">
                <a:latin typeface="HY목각파임B" pitchFamily="18" charset="-127"/>
                <a:ea typeface="HY목각파임B" pitchFamily="18" charset="-127"/>
              </a:rPr>
              <a:t>샷</a:t>
            </a:r>
            <a:endParaRPr lang="ko-KR" altLang="en-US" b="1" dirty="0"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14446" y="2501285"/>
            <a:ext cx="51227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기존 총알보다 </a:t>
            </a:r>
            <a:r>
              <a:rPr lang="ko-KR" altLang="en-US" sz="22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더강력한</a:t>
            </a: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22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데미지의</a:t>
            </a: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총알을 발사한다</a:t>
            </a:r>
            <a:r>
              <a:rPr lang="en-US" altLang="ko-KR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개수가 </a:t>
            </a:r>
            <a:r>
              <a:rPr lang="en-US" altLang="ko-KR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0</a:t>
            </a: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 되면 스킬 발현이 </a:t>
            </a:r>
            <a:r>
              <a:rPr lang="ko-KR" altLang="en-US" sz="22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안된다</a:t>
            </a:r>
            <a:r>
              <a:rPr lang="en-US" altLang="ko-KR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endParaRPr lang="ko-KR" altLang="en-US" sz="22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1033" y="3270726"/>
            <a:ext cx="12781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파워샷</a:t>
            </a:r>
            <a:endParaRPr lang="ko-KR" altLang="en-US" sz="25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80850" y="6034771"/>
            <a:ext cx="428571" cy="440171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2009421" y="3270726"/>
            <a:ext cx="3657601" cy="2944171"/>
          </a:xfrm>
          <a:prstGeom prst="straightConnector1">
            <a:avLst/>
          </a:prstGeom>
          <a:ln w="603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2532" y="5571795"/>
            <a:ext cx="4199467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V.UI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2" t="13333" r="5682" b="4856"/>
          <a:stretch/>
        </p:blipFill>
        <p:spPr>
          <a:xfrm>
            <a:off x="795867" y="564445"/>
            <a:ext cx="3138312" cy="561057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357511" y="3183467"/>
            <a:ext cx="1332089" cy="76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95867" y="1118064"/>
            <a:ext cx="530578" cy="520053"/>
          </a:xfrm>
          <a:prstGeom prst="rect">
            <a:avLst/>
          </a:prstGeom>
          <a:noFill/>
          <a:ln w="857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7" t="11194" r="23050" b="23621"/>
          <a:stretch/>
        </p:blipFill>
        <p:spPr>
          <a:xfrm>
            <a:off x="5915378" y="564445"/>
            <a:ext cx="3159636" cy="561057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730751" y="184594"/>
            <a:ext cx="2292805" cy="8245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클릭시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듀툐리얼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창이 활성화된다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326445" y="956131"/>
            <a:ext cx="1502576" cy="421959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2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2532" y="5571795"/>
            <a:ext cx="4199467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V.UI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2" t="13333" r="5682" b="4856"/>
          <a:stretch/>
        </p:blipFill>
        <p:spPr>
          <a:xfrm>
            <a:off x="795867" y="564445"/>
            <a:ext cx="3138312" cy="561057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368801" y="3183467"/>
            <a:ext cx="1332089" cy="76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346575" y="2280819"/>
            <a:ext cx="530578" cy="520053"/>
          </a:xfrm>
          <a:prstGeom prst="rect">
            <a:avLst/>
          </a:prstGeom>
          <a:noFill/>
          <a:ln w="857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 t="10535" r="23649" b="23786"/>
          <a:stretch/>
        </p:blipFill>
        <p:spPr>
          <a:xfrm>
            <a:off x="5887156" y="564445"/>
            <a:ext cx="3138312" cy="5610578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2968980" y="1885244"/>
            <a:ext cx="377595" cy="395575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795868" y="959556"/>
            <a:ext cx="2361910" cy="9318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클릭시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현재 나의 최고점수표가 나온다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458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2532" y="5571795"/>
            <a:ext cx="4199467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V.UI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2" t="13333" r="5682" b="4856"/>
          <a:stretch/>
        </p:blipFill>
        <p:spPr>
          <a:xfrm>
            <a:off x="795867" y="564445"/>
            <a:ext cx="3138312" cy="561057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323644" y="3183467"/>
            <a:ext cx="1332089" cy="76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03601" y="1066879"/>
            <a:ext cx="530578" cy="520053"/>
          </a:xfrm>
          <a:prstGeom prst="rect">
            <a:avLst/>
          </a:prstGeom>
          <a:noFill/>
          <a:ln w="857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2968980" y="1479158"/>
            <a:ext cx="575731" cy="406086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423336" y="1586932"/>
            <a:ext cx="2607733" cy="135435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클릭시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BGM,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효과음을 켜고 끄는 창을 활성화한다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8" t="10671" r="24119" b="23682"/>
          <a:stretch/>
        </p:blipFill>
        <p:spPr>
          <a:xfrm>
            <a:off x="5920441" y="564445"/>
            <a:ext cx="3209688" cy="566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8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2532" y="5571795"/>
            <a:ext cx="4199467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V.UI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2" t="13333" r="5682" b="4856"/>
          <a:stretch/>
        </p:blipFill>
        <p:spPr>
          <a:xfrm>
            <a:off x="795867" y="564445"/>
            <a:ext cx="3138312" cy="561057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131732" y="3183467"/>
            <a:ext cx="1332089" cy="76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31334" y="5432395"/>
            <a:ext cx="530578" cy="607161"/>
          </a:xfrm>
          <a:prstGeom prst="rect">
            <a:avLst/>
          </a:prstGeom>
          <a:noFill/>
          <a:ln w="857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endCxn id="7" idx="0"/>
          </p:cNvCxnSpPr>
          <p:nvPr/>
        </p:nvCxnSpPr>
        <p:spPr>
          <a:xfrm flipH="1">
            <a:off x="1196623" y="4188178"/>
            <a:ext cx="654756" cy="1244217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931334" y="3183466"/>
            <a:ext cx="2607733" cy="11227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7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가지의 캐릭터를 선택 할 수 있다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4" t="10781" r="23639" b="24198"/>
          <a:stretch/>
        </p:blipFill>
        <p:spPr>
          <a:xfrm>
            <a:off x="5734756" y="674511"/>
            <a:ext cx="2908018" cy="50179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 t="10576" r="24539" b="24897"/>
          <a:stretch/>
        </p:blipFill>
        <p:spPr>
          <a:xfrm>
            <a:off x="8963378" y="674511"/>
            <a:ext cx="2867377" cy="501791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93422" y="762381"/>
            <a:ext cx="530578" cy="298775"/>
          </a:xfrm>
          <a:prstGeom prst="rect">
            <a:avLst/>
          </a:prstGeom>
          <a:noFill/>
          <a:ln w="857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 flipH="1" flipV="1">
            <a:off x="1461912" y="911768"/>
            <a:ext cx="1823156" cy="206097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2365023" y="113153"/>
            <a:ext cx="2607733" cy="11227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캐릭터를 선택할 때 마다 캐릭터의 이름이 바뀐다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9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2532" y="5571795"/>
            <a:ext cx="4199467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V.UI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2" t="13333" r="5682" b="4856"/>
          <a:stretch/>
        </p:blipFill>
        <p:spPr>
          <a:xfrm>
            <a:off x="795867" y="564445"/>
            <a:ext cx="3138312" cy="561057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165600" y="3183467"/>
            <a:ext cx="1332089" cy="76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49781" y="5413943"/>
            <a:ext cx="615242" cy="636901"/>
          </a:xfrm>
          <a:prstGeom prst="rect">
            <a:avLst/>
          </a:prstGeom>
          <a:noFill/>
          <a:ln w="857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2144889" y="4436533"/>
            <a:ext cx="112889" cy="977410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33311" y="3815645"/>
            <a:ext cx="2048934" cy="86924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6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종의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펫을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선택 할 수 있다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5" t="10700" r="23948" b="24115"/>
          <a:stretch/>
        </p:blipFill>
        <p:spPr>
          <a:xfrm>
            <a:off x="5599288" y="663438"/>
            <a:ext cx="3048000" cy="49810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6" t="10700" r="23349" b="24115"/>
          <a:stretch/>
        </p:blipFill>
        <p:spPr>
          <a:xfrm>
            <a:off x="8918221" y="692963"/>
            <a:ext cx="3048000" cy="49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29600" y="5571795"/>
            <a:ext cx="3962400" cy="1286205"/>
          </a:xfrm>
        </p:spPr>
        <p:txBody>
          <a:bodyPr/>
          <a:lstStyle/>
          <a:p>
            <a:pPr marL="571500" indent="-571500" algn="r">
              <a:buFont typeface="Wingdings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시연영상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3" name="그림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1" b="1399"/>
          <a:stretch/>
        </p:blipFill>
        <p:spPr>
          <a:xfrm>
            <a:off x="4053008" y="208844"/>
            <a:ext cx="3769895" cy="6440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2253" y="3429000"/>
            <a:ext cx="177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동영상 링크</a:t>
            </a:r>
            <a:r>
              <a:rPr lang="en-US" altLang="ko-KR" b="1" dirty="0" smtClean="0">
                <a:latin typeface="HY목각파임B" pitchFamily="18" charset="-127"/>
                <a:ea typeface="HY목각파임B" pitchFamily="18" charset="-127"/>
              </a:rPr>
              <a:t>&gt;&gt;</a:t>
            </a:r>
            <a:endParaRPr lang="ko-KR" altLang="en-US" b="1" dirty="0"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92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0938293" y="5805264"/>
            <a:ext cx="1253707" cy="1052736"/>
          </a:xfrm>
        </p:spPr>
        <p:txBody>
          <a:bodyPr/>
          <a:lstStyle/>
          <a:p>
            <a:pPr algn="r"/>
            <a:r>
              <a:rPr lang="ko-KR" altLang="en-US" b="1" dirty="0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목차</a:t>
            </a:r>
            <a:endParaRPr lang="ko-KR" altLang="en-US" b="1" dirty="0">
              <a:solidFill>
                <a:schemeClr val="tx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32089" y="0"/>
            <a:ext cx="8534400" cy="6773333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게임개요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게임특징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II.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게임배경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III.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게임플레이방법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게임룰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보스모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드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IV.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게임아이템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스타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골드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토파즈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날개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하이퍼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자석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파워샷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멀티</a:t>
            </a:r>
            <a:r>
              <a:rPr lang="ko-KR" altLang="en-US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샷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V.UI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</a:t>
            </a:r>
            <a:endParaRPr lang="en-US" altLang="ko-KR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시연영상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VII.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재미요소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VIII.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개발이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슈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IX.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수익구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조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X.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능력치</a:t>
            </a:r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아이템드랍확률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정리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XI.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개발일정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Trello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b="1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altLang="ko-KR" b="1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11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29600" y="5571795"/>
            <a:ext cx="3962400" cy="1286205"/>
          </a:xfrm>
        </p:spPr>
        <p:txBody>
          <a:bodyPr/>
          <a:lstStyle/>
          <a:p>
            <a:pPr marL="571500" indent="-571500" algn="r">
              <a:buFont typeface="Wingdings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VII.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재미요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소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20287" y="2512653"/>
            <a:ext cx="7510818" cy="2548880"/>
          </a:xfrm>
          <a:prstGeom prst="rect">
            <a:avLst/>
          </a:prstGeom>
        </p:spPr>
        <p:txBody>
          <a:bodyPr/>
          <a:lstStyle/>
          <a:p>
            <a:r>
              <a:rPr lang="ko-KR" altLang="en-US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더강한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캐릭터와 </a:t>
            </a:r>
            <a:r>
              <a:rPr lang="ko-KR" altLang="en-US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펫을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얻음으로써 얻는 희열</a:t>
            </a:r>
            <a:endParaRPr lang="en-US" altLang="ko-KR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게임플레이중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계속적으로 강해지는 적들과 </a:t>
            </a:r>
            <a:r>
              <a:rPr lang="ko-KR" altLang="en-US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보스몹들을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처치하며 얻는 성취감</a:t>
            </a:r>
            <a:endParaRPr lang="en-US" altLang="ko-KR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더높은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점수를 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달성하기 위한 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목표를 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갖게 된다</a:t>
            </a:r>
            <a:endParaRPr lang="en-US" altLang="ko-KR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04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95644" y="5571795"/>
            <a:ext cx="3296356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VIII.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개발이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슈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786509" y="677334"/>
            <a:ext cx="9073401" cy="531706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개발중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게임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씬이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넘어가더라도 점수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사운드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선택한 캐릭터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펫의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정보를 유지시키는 것에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대헤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문제가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발생됬엇는데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이부분은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싱글톤</a:t>
            </a:r>
            <a:r>
              <a:rPr lang="ko-KR" altLang="en-US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에</a:t>
            </a:r>
            <a:r>
              <a:rPr lang="en-US" altLang="ko-KR" b="1" dirty="0" err="1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DonDestoryOnLoad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를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사용하여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씬이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바뀌어도 그 정보가 유지되게끔 해결하였고 여기서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또하나의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문제가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씬이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바뀔때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싱글톤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으로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지정한 </a:t>
            </a:r>
            <a:r>
              <a:rPr lang="ko-KR" altLang="en-US" b="1" dirty="0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오브젝트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가 중복으로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생성이되게되어서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이부분은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싱글톤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의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b="1" dirty="0" err="1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Instace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값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null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값일 때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생성이되어있는상태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) </a:t>
            </a:r>
            <a:r>
              <a:rPr lang="en-US" altLang="ko-KR" b="1" dirty="0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this=</a:t>
            </a:r>
            <a:r>
              <a:rPr lang="en-US" altLang="ko-KR" b="1" dirty="0" err="1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Instace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로 선언을 하여 중복으로 생성이 안되게끔 하였다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 플레이를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할때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캐릭터가 특정 아이템을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획득시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행해야되는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행동들이  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있엇는데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 처음에는 </a:t>
            </a:r>
            <a:r>
              <a:rPr lang="en-US" altLang="ko-KR" b="1" dirty="0" err="1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Swich</a:t>
            </a:r>
            <a:r>
              <a:rPr lang="ko-KR" altLang="en-US" b="1" dirty="0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문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을 사용하여 행동들을 컨트롤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했엇는데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여기서   문제가 그 각각의 행동들이 중복이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되야되는것과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중복이 되면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안되는것들이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구분이 되지가 않아서 이에 대한 해결방법으로는 </a:t>
            </a:r>
            <a:r>
              <a:rPr lang="en-US" altLang="ko-KR" b="1" dirty="0" err="1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Swich</a:t>
            </a:r>
            <a:r>
              <a:rPr lang="ko-KR" altLang="en-US" b="1" dirty="0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문 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와 </a:t>
            </a:r>
            <a:r>
              <a:rPr lang="en-US" altLang="ko-KR" b="1" dirty="0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If</a:t>
            </a:r>
            <a:r>
              <a:rPr lang="ko-KR" altLang="en-US" b="1" dirty="0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문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을 별도로 구분해 두어 해결 하였다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게임플레이를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할때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게임의 배경이 랜덤으로 바뀌게 하고 싶었는데   이에    대한 해결 방법으로는</a:t>
            </a:r>
            <a:r>
              <a:rPr lang="ko-KR" altLang="en-US" b="1" dirty="0" smtClean="0">
                <a:solidFill>
                  <a:srgbClr val="C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Dictionary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안에 </a:t>
            </a:r>
            <a:r>
              <a:rPr lang="en-US" altLang="ko-KR" b="1" dirty="0" err="1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i</a:t>
            </a:r>
            <a:r>
              <a:rPr lang="en-US" altLang="ko-KR" b="1" dirty="0" err="1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nt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와 </a:t>
            </a:r>
            <a:r>
              <a:rPr lang="en-US" altLang="ko-KR" b="1" dirty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s</a:t>
            </a:r>
            <a:r>
              <a:rPr lang="en-US" altLang="ko-KR" b="1" dirty="0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tring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값을  지정해주고 지정한 </a:t>
            </a:r>
            <a:r>
              <a:rPr lang="en-US" altLang="ko-KR" b="1" dirty="0" err="1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int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값을 따로 랜덤으로 돌려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맵이름을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지정한 </a:t>
            </a:r>
            <a:r>
              <a:rPr lang="en-US" altLang="ko-KR" b="1" dirty="0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string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값으로 받아오게끔 하여 문제를 해결 하였다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261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11822" y="5571795"/>
            <a:ext cx="3680178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IX.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수익구조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238045" y="2714977"/>
            <a:ext cx="1224844" cy="1213558"/>
          </a:xfrm>
          <a:prstGeom prst="ellipse">
            <a:avLst/>
          </a:prstGeom>
          <a:noFill/>
          <a:ln w="730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726677" y="2714976"/>
            <a:ext cx="1224844" cy="1213558"/>
          </a:xfrm>
          <a:prstGeom prst="ellipse">
            <a:avLst/>
          </a:prstGeom>
          <a:noFill/>
          <a:ln w="730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16799" y="2714977"/>
            <a:ext cx="1224844" cy="1213558"/>
          </a:xfrm>
          <a:prstGeom prst="ellipse">
            <a:avLst/>
          </a:prstGeom>
          <a:noFill/>
          <a:ln w="730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294490" y="5087432"/>
            <a:ext cx="1224844" cy="1213558"/>
          </a:xfrm>
          <a:prstGeom prst="ellipse">
            <a:avLst/>
          </a:prstGeom>
          <a:noFill/>
          <a:ln w="730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238045" y="390178"/>
            <a:ext cx="1224844" cy="1213558"/>
          </a:xfrm>
          <a:prstGeom prst="ellipse">
            <a:avLst/>
          </a:prstGeom>
          <a:noFill/>
          <a:ln w="730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78" y="2878667"/>
            <a:ext cx="886178" cy="88617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88080"/>
            <a:ext cx="766686" cy="98972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822" y="2923821"/>
            <a:ext cx="788554" cy="79586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495821" y="3172178"/>
            <a:ext cx="14224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/>
              <a:t>게임플레</a:t>
            </a:r>
            <a:r>
              <a:rPr lang="ko-KR" altLang="en-US" sz="1500" b="1" dirty="0"/>
              <a:t>이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87143" y="5532627"/>
            <a:ext cx="14224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/>
              <a:t>캐릭터</a:t>
            </a:r>
            <a:r>
              <a:rPr lang="en-US" altLang="ko-KR" sz="1500" b="1" dirty="0" smtClean="0"/>
              <a:t>,</a:t>
            </a:r>
            <a:r>
              <a:rPr lang="ko-KR" altLang="en-US" sz="1500" b="1" dirty="0" err="1" smtClean="0"/>
              <a:t>펫</a:t>
            </a:r>
            <a:endParaRPr lang="ko-KR" altLang="en-US" sz="1500" b="1" dirty="0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6361288" y="1557099"/>
            <a:ext cx="1202265" cy="1237363"/>
          </a:xfrm>
          <a:prstGeom prst="straightConnector1">
            <a:avLst/>
          </a:prstGeom>
          <a:ln w="1174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5883854" y="4087292"/>
            <a:ext cx="9638" cy="902397"/>
          </a:xfrm>
          <a:prstGeom prst="straightConnector1">
            <a:avLst/>
          </a:prstGeom>
          <a:ln w="1174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4025174" y="3321755"/>
            <a:ext cx="1054826" cy="12005"/>
          </a:xfrm>
          <a:prstGeom prst="straightConnector1">
            <a:avLst/>
          </a:prstGeom>
          <a:ln w="1174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838222" y="4020633"/>
            <a:ext cx="1399823" cy="1319011"/>
          </a:xfrm>
          <a:prstGeom prst="straightConnector1">
            <a:avLst/>
          </a:prstGeom>
          <a:ln w="1174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V="1">
            <a:off x="3713963" y="1477801"/>
            <a:ext cx="1366037" cy="1115682"/>
          </a:xfrm>
          <a:prstGeom prst="straightConnector1">
            <a:avLst/>
          </a:prstGeom>
          <a:ln w="1174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809543" y="1253067"/>
            <a:ext cx="2018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latin typeface="HY목각파임B" pitchFamily="18" charset="-127"/>
                <a:ea typeface="HY목각파임B" pitchFamily="18" charset="-127"/>
              </a:rPr>
              <a:t>게임플레이시</a:t>
            </a:r>
            <a:r>
              <a:rPr lang="ko-KR" altLang="en-US" sz="2000" b="1" dirty="0" smtClean="0">
                <a:latin typeface="HY목각파임B" pitchFamily="18" charset="-127"/>
                <a:ea typeface="HY목각파임B" pitchFamily="18" charset="-127"/>
              </a:rPr>
              <a:t> 날개필요</a:t>
            </a:r>
            <a:endParaRPr lang="ko-KR" altLang="en-US" sz="2000" b="1" dirty="0"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42337" y="1477801"/>
            <a:ext cx="2018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HY목각파임B" pitchFamily="18" charset="-127"/>
                <a:ea typeface="HY목각파임B" pitchFamily="18" charset="-127"/>
              </a:rPr>
              <a:t>골드로 날개 구매가능</a:t>
            </a:r>
            <a:endParaRPr lang="ko-KR" altLang="en-US" sz="2000" b="1" dirty="0"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378613" y="4537647"/>
            <a:ext cx="2018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일정 캐릭터</a:t>
            </a:r>
            <a:r>
              <a:rPr lang="en-US" altLang="ko-KR" b="1" dirty="0" smtClean="0">
                <a:latin typeface="HY목각파임B" pitchFamily="18" charset="-127"/>
                <a:ea typeface="HY목각파임B" pitchFamily="18" charset="-127"/>
              </a:rPr>
              <a:t>,</a:t>
            </a:r>
            <a:r>
              <a:rPr lang="ko-KR" altLang="en-US" b="1" dirty="0" err="1" smtClean="0">
                <a:latin typeface="HY목각파임B" pitchFamily="18" charset="-127"/>
                <a:ea typeface="HY목각파임B" pitchFamily="18" charset="-127"/>
              </a:rPr>
              <a:t>펫은</a:t>
            </a:r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 골드로 구매가능</a:t>
            </a:r>
            <a:endParaRPr lang="ko-KR" altLang="en-US" b="1" dirty="0"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188653" y="4087292"/>
            <a:ext cx="2018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대부분의 캐릭터</a:t>
            </a:r>
            <a:r>
              <a:rPr lang="en-US" altLang="ko-KR" b="1" dirty="0" smtClean="0">
                <a:latin typeface="HY목각파임B" pitchFamily="18" charset="-127"/>
                <a:ea typeface="HY목각파임B" pitchFamily="18" charset="-127"/>
              </a:rPr>
              <a:t>,</a:t>
            </a:r>
            <a:r>
              <a:rPr lang="ko-KR" altLang="en-US" b="1" dirty="0" err="1" smtClean="0">
                <a:latin typeface="HY목각파임B" pitchFamily="18" charset="-127"/>
                <a:ea typeface="HY목각파임B" pitchFamily="18" charset="-127"/>
              </a:rPr>
              <a:t>펫</a:t>
            </a:r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 구매가능</a:t>
            </a:r>
            <a:endParaRPr lang="ko-KR" altLang="en-US" b="1" dirty="0"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951521" y="2517463"/>
            <a:ext cx="1495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latin typeface="HY목각파임B" pitchFamily="18" charset="-127"/>
                <a:ea typeface="HY목각파임B" pitchFamily="18" charset="-127"/>
              </a:rPr>
              <a:t>스타로 골드구매 가능</a:t>
            </a:r>
            <a:endParaRPr lang="ko-KR" altLang="en-US" sz="1500" b="1" dirty="0"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3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2" y="5571795"/>
            <a:ext cx="9905998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X.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능력치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아이템드랍확률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정리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520287" y="2512653"/>
            <a:ext cx="7510818" cy="2548880"/>
          </a:xfrm>
          <a:prstGeom prst="rect">
            <a:avLst/>
          </a:prstGeom>
        </p:spPr>
        <p:txBody>
          <a:bodyPr/>
          <a:lstStyle/>
          <a:p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적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캐릭터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보스의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능력치와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아이템효과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드랍확률을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나타낸 문서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&gt;&gt;</a:t>
            </a:r>
            <a:r>
              <a:rPr lang="ko-KR" altLang="en-US" b="1" dirty="0" smtClean="0">
                <a:solidFill>
                  <a:srgbClr val="FF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hlinkClick r:id="rId2" action="ppaction://hlinkfile"/>
              </a:rPr>
              <a:t>차트</a:t>
            </a:r>
            <a:endParaRPr lang="en-US" altLang="ko-KR" b="1" dirty="0" smtClean="0">
              <a:solidFill>
                <a:srgbClr val="FF0000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3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2" y="5571795"/>
            <a:ext cx="9905998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XI.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개발일정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89540"/>
              </p:ext>
            </p:extLst>
          </p:nvPr>
        </p:nvGraphicFramePr>
        <p:xfrm>
          <a:off x="801557" y="563542"/>
          <a:ext cx="9920382" cy="426155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20530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182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1824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2176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3901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7000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9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기간</a:t>
                      </a:r>
                      <a:endParaRPr lang="ko-KR" altLang="en-US" sz="35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1</a:t>
                      </a:r>
                      <a:r>
                        <a:rPr lang="ko-KR" altLang="en-US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주</a:t>
                      </a:r>
                      <a:endParaRPr lang="ko-KR" altLang="en-US" sz="2500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2</a:t>
                      </a:r>
                      <a:r>
                        <a:rPr lang="ko-KR" altLang="en-US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주</a:t>
                      </a:r>
                      <a:endParaRPr lang="ko-KR" altLang="en-US" sz="2500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3</a:t>
                      </a:r>
                      <a:r>
                        <a:rPr lang="ko-KR" altLang="en-US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주</a:t>
                      </a:r>
                      <a:endParaRPr lang="ko-KR" altLang="en-US" sz="2500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4</a:t>
                      </a:r>
                      <a:r>
                        <a:rPr lang="ko-KR" altLang="en-US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주</a:t>
                      </a:r>
                      <a:endParaRPr lang="ko-KR" altLang="en-US" sz="2500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5</a:t>
                      </a:r>
                      <a:r>
                        <a:rPr lang="ko-KR" altLang="en-US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주</a:t>
                      </a:r>
                      <a:endParaRPr lang="ko-KR" altLang="en-US" sz="2500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개발환경구성</a:t>
                      </a:r>
                      <a:endParaRPr lang="ko-KR" altLang="en-US" sz="23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게임기획</a:t>
                      </a:r>
                      <a:endParaRPr lang="ko-KR" altLang="en-US" sz="23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9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디자인 및     모델링</a:t>
                      </a:r>
                      <a:endParaRPr lang="ko-KR" altLang="en-US" sz="23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프로그래밍</a:t>
                      </a:r>
                      <a:endParaRPr lang="ko-KR" altLang="en-US" sz="23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9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테스트</a:t>
                      </a:r>
                      <a:endParaRPr lang="ko-KR" altLang="en-US" sz="25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오른쪽 화살표 2"/>
          <p:cNvSpPr/>
          <p:nvPr/>
        </p:nvSpPr>
        <p:spPr>
          <a:xfrm>
            <a:off x="2871901" y="1344873"/>
            <a:ext cx="552091" cy="53483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3423991" y="2037862"/>
            <a:ext cx="1293964" cy="53483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4352768" y="2772545"/>
            <a:ext cx="1866183" cy="53483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5891147" y="3459783"/>
            <a:ext cx="4848046" cy="53483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7451089" y="4218907"/>
            <a:ext cx="3288104" cy="53483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33776" y="5050176"/>
            <a:ext cx="202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사용프로그램</a:t>
            </a:r>
            <a:endParaRPr lang="ko-KR" altLang="en-US" b="1" dirty="0"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66" y="4985790"/>
            <a:ext cx="485424" cy="4981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77" y="4990859"/>
            <a:ext cx="524842" cy="4930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69" y="4953460"/>
            <a:ext cx="567832" cy="5678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756" y="4985790"/>
            <a:ext cx="498103" cy="49810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57" y="4982416"/>
            <a:ext cx="505954" cy="5014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949" y="5037738"/>
            <a:ext cx="373761" cy="3817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63" y="5037738"/>
            <a:ext cx="599626" cy="43225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882" y="4995016"/>
            <a:ext cx="474973" cy="4749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885" y="4875587"/>
            <a:ext cx="706071" cy="70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2" y="5571795"/>
            <a:ext cx="9905998" cy="1286205"/>
          </a:xfrm>
        </p:spPr>
        <p:txBody>
          <a:bodyPr/>
          <a:lstStyle/>
          <a:p>
            <a:pPr marL="571500" indent="-571500" algn="r">
              <a:buFont typeface="Wingdings" pitchFamily="2" charset="2"/>
              <a:buChar char="§"/>
            </a:pPr>
            <a:r>
              <a:rPr lang="en-US" altLang="ko-KR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Trello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8" b="47160"/>
          <a:stretch/>
        </p:blipFill>
        <p:spPr>
          <a:xfrm>
            <a:off x="33866" y="778933"/>
            <a:ext cx="12079111" cy="486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8913" y="2225616"/>
            <a:ext cx="646981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감사합니다</a:t>
            </a:r>
            <a:endParaRPr lang="en-US" altLang="ko-KR" sz="4000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algn="ctr"/>
            <a:endParaRPr lang="en-US" altLang="ko-KR" sz="2700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algn="ctr"/>
            <a:r>
              <a:rPr lang="en-US" altLang="ko-KR" sz="25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dqntm123@gmail.com</a:t>
            </a:r>
          </a:p>
          <a:p>
            <a:pPr algn="ctr"/>
            <a:r>
              <a:rPr lang="en-US" altLang="ko-KR" sz="25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010-9883-2285</a:t>
            </a:r>
            <a:endParaRPr lang="ko-KR" altLang="en-US" sz="25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82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847306"/>
              </p:ext>
            </p:extLst>
          </p:nvPr>
        </p:nvGraphicFramePr>
        <p:xfrm>
          <a:off x="1036371" y="2169807"/>
          <a:ext cx="9530027" cy="229260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428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31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b="1" dirty="0" err="1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게임명</a:t>
                      </a:r>
                      <a:endParaRPr lang="ko-KR" altLang="en-US" sz="25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1" dirty="0" smtClean="0">
                          <a:solidFill>
                            <a:schemeClr val="tx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Hit </a:t>
                      </a:r>
                      <a:r>
                        <a:rPr lang="en-US" altLang="ko-KR" sz="2300" b="1" dirty="0" err="1" smtClean="0">
                          <a:solidFill>
                            <a:schemeClr val="tx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Hit</a:t>
                      </a:r>
                      <a:endParaRPr lang="ko-KR" altLang="en-US" sz="2300" b="1" dirty="0">
                        <a:solidFill>
                          <a:schemeClr val="tx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31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장르</a:t>
                      </a:r>
                      <a:endParaRPr lang="ko-KR" altLang="en-US" sz="25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1" dirty="0" err="1" smtClean="0">
                          <a:solidFill>
                            <a:schemeClr val="tx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종스크롤</a:t>
                      </a:r>
                      <a:r>
                        <a:rPr lang="ko-KR" altLang="en-US" sz="2300" b="1" dirty="0" smtClean="0">
                          <a:solidFill>
                            <a:schemeClr val="tx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 러닝 액션 슈팅 게임</a:t>
                      </a:r>
                      <a:endParaRPr lang="ko-KR" altLang="en-US" sz="2300" b="1" dirty="0">
                        <a:solidFill>
                          <a:schemeClr val="tx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31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플랫폼</a:t>
                      </a:r>
                      <a:endParaRPr lang="ko-KR" altLang="en-US" sz="25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1" dirty="0" err="1" smtClean="0">
                          <a:solidFill>
                            <a:schemeClr val="tx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안드로이드</a:t>
                      </a:r>
                      <a:endParaRPr lang="ko-KR" altLang="en-US" sz="2300" b="1" dirty="0">
                        <a:solidFill>
                          <a:schemeClr val="tx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731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연령층</a:t>
                      </a:r>
                      <a:endParaRPr lang="ko-KR" altLang="en-US" sz="25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1" dirty="0" smtClean="0">
                          <a:solidFill>
                            <a:schemeClr val="tx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10~40</a:t>
                      </a:r>
                      <a:r>
                        <a:rPr lang="ko-KR" altLang="en-US" sz="2300" b="1" dirty="0" smtClean="0">
                          <a:solidFill>
                            <a:schemeClr val="tx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대</a:t>
                      </a:r>
                      <a:endParaRPr lang="ko-KR" altLang="en-US" sz="2300" b="1" dirty="0">
                        <a:solidFill>
                          <a:schemeClr val="tx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508653" y="5877272"/>
            <a:ext cx="8683348" cy="980728"/>
          </a:xfrm>
        </p:spPr>
        <p:txBody>
          <a:bodyPr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I.</a:t>
            </a:r>
            <a:r>
              <a:rPr lang="ko-KR" altLang="en-US" b="1" dirty="0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게임개요</a:t>
            </a:r>
            <a:endParaRPr lang="ko-KR" altLang="en-US" b="1" dirty="0">
              <a:solidFill>
                <a:schemeClr val="tx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2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493703" y="5877272"/>
            <a:ext cx="8683348" cy="969268"/>
          </a:xfrm>
        </p:spPr>
        <p:txBody>
          <a:bodyPr/>
          <a:lstStyle/>
          <a:p>
            <a:pPr marL="571500" indent="-571500" algn="r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게임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특징</a:t>
            </a:r>
            <a:endParaRPr lang="ko-KR" altLang="en-US" b="1" dirty="0">
              <a:solidFill>
                <a:schemeClr val="tx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20287" y="2512653"/>
            <a:ext cx="7510818" cy="2548880"/>
          </a:xfrm>
          <a:prstGeom prst="rect">
            <a:avLst/>
          </a:prstGeom>
        </p:spPr>
        <p:txBody>
          <a:bodyPr/>
          <a:lstStyle/>
          <a:p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간단한 조작방법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종스크롤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방식으로 한 손으로 조작가능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여유 시간대에 다양한 장소에서 플레이 가능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49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493703" y="5877272"/>
            <a:ext cx="8683348" cy="969268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II.</a:t>
            </a:r>
            <a:r>
              <a:rPr lang="ko-KR" altLang="en-US" b="1" dirty="0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게임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배경</a:t>
            </a:r>
            <a:endParaRPr lang="ko-KR" altLang="en-US" b="1" dirty="0">
              <a:solidFill>
                <a:schemeClr val="tx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20287" y="2512653"/>
            <a:ext cx="7510818" cy="2548880"/>
          </a:xfrm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외계생명체들의 공격으로 폐허가 되어버린 도시</a:t>
            </a:r>
            <a:endParaRPr lang="en-US" altLang="ko-KR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타임머신을 개발하여 과거 영웅들을 불러내서</a:t>
            </a:r>
            <a:endParaRPr lang="en-US" altLang="ko-KR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협력하여 싸우는 미래와 과거의 퓨전판타지 게임 </a:t>
            </a:r>
            <a:endParaRPr lang="en-US" altLang="ko-KR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62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435971" y="5877272"/>
            <a:ext cx="4756030" cy="980728"/>
          </a:xfrm>
        </p:spPr>
        <p:txBody>
          <a:bodyPr/>
          <a:lstStyle/>
          <a:p>
            <a:pPr algn="r"/>
            <a:r>
              <a:rPr lang="en-US" altLang="ko-KR" b="1" dirty="0" smtClean="0"/>
              <a:t>III.</a:t>
            </a:r>
            <a:r>
              <a:rPr lang="ko-KR" altLang="en-US" b="1" dirty="0" smtClean="0">
                <a:solidFill>
                  <a:schemeClr val="tx1"/>
                </a:solidFill>
              </a:rPr>
              <a:t>게임플레이방법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790543" y="1604508"/>
            <a:ext cx="3285109" cy="20980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손가락으로 화면을    터치 후 캐릭터를 좌우로 움직이며 자동으로 발사되는 총알로 나오는 적들을 처리한다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1031" name="Picture 7" descr="C:\Users\Administrator\Desktop\Layer 1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056" y="3523343"/>
            <a:ext cx="690437" cy="107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06" y="151350"/>
            <a:ext cx="4110156" cy="6590226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H="1">
            <a:off x="5441430" y="3523343"/>
            <a:ext cx="1560680" cy="1708224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87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435971" y="5877272"/>
            <a:ext cx="4756030" cy="980728"/>
          </a:xfrm>
        </p:spPr>
        <p:txBody>
          <a:bodyPr/>
          <a:lstStyle/>
          <a:p>
            <a:pPr marL="571500" indent="-571500" algn="r"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게임 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898381" y="1767794"/>
            <a:ext cx="2705850" cy="124651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생성되는 적들과 보스를 격추시키며 적들과 부딪쳐도 게임오버가 된다</a:t>
            </a:r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32" y="151350"/>
            <a:ext cx="4110156" cy="6590226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 flipH="1" flipV="1">
            <a:off x="7494075" y="2240598"/>
            <a:ext cx="1502576" cy="351753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724" b="-6771"/>
          <a:stretch/>
        </p:blipFill>
        <p:spPr>
          <a:xfrm>
            <a:off x="4861092" y="2807900"/>
            <a:ext cx="735668" cy="2237530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343219" y="2592351"/>
            <a:ext cx="3128498" cy="16390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일정 시간마다 떨어지는 불덩이를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피해야된다</a:t>
            </a:r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불덩이에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맞을경우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체력이 감소한다</a:t>
            </a:r>
            <a:r>
              <a:rPr lang="en-US" altLang="ko-KR" sz="2000" b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239056" y="4090937"/>
            <a:ext cx="1622036" cy="140433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8996650" y="3909849"/>
            <a:ext cx="2964733" cy="17588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체력 게이지를 나타내며 하트가</a:t>
            </a:r>
            <a:r>
              <a:rPr lang="en-US" altLang="ko-KR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0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개가되면 게임오버가 된다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7851228" y="5246729"/>
            <a:ext cx="1243693" cy="1248664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283" b="420"/>
          <a:stretch/>
        </p:blipFill>
        <p:spPr>
          <a:xfrm>
            <a:off x="5489332" y="658245"/>
            <a:ext cx="957355" cy="1062185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H="1" flipV="1">
            <a:off x="6264322" y="1144149"/>
            <a:ext cx="2876338" cy="900791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722125" y="1767794"/>
            <a:ext cx="3129103" cy="104010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363570" y="632028"/>
            <a:ext cx="1236645" cy="104010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861092" y="3257106"/>
            <a:ext cx="730825" cy="1726665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10558" y="4792950"/>
            <a:ext cx="3128498" cy="16390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적</a:t>
            </a:r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처치시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나오게되는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아이템으로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획득시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개수가 올라가고 아이콘을 클릭하면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스킬이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나가게된다</a:t>
            </a:r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006395" y="6291536"/>
            <a:ext cx="1215649" cy="203857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239056" y="309702"/>
            <a:ext cx="759680" cy="150725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384511" y="118567"/>
            <a:ext cx="1956145" cy="68372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적처치시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나타나는 점수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29" name="직선 연결선 28"/>
          <p:cNvCxnSpPr>
            <a:stCxn id="30" idx="1"/>
          </p:cNvCxnSpPr>
          <p:nvPr/>
        </p:nvCxnSpPr>
        <p:spPr>
          <a:xfrm flipH="1" flipV="1">
            <a:off x="7851229" y="309703"/>
            <a:ext cx="901102" cy="492585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8752331" y="295343"/>
            <a:ext cx="2145129" cy="101389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나아가는 거리에 비례해서 나타나는 점수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6687" y="632028"/>
            <a:ext cx="879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14273" y="2592351"/>
            <a:ext cx="53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적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3370117" y="832083"/>
            <a:ext cx="759680" cy="699115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1339124" y="1258034"/>
            <a:ext cx="2275095" cy="9247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게임중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획득되는 골드의 개수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0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435971" y="5877272"/>
            <a:ext cx="4756030" cy="980728"/>
          </a:xfrm>
        </p:spPr>
        <p:txBody>
          <a:bodyPr/>
          <a:lstStyle/>
          <a:p>
            <a:pPr marL="571500" indent="-571500" algn="r">
              <a:buFont typeface="Wingdings" pitchFamily="2" charset="2"/>
              <a:buChar char="§"/>
            </a:pPr>
            <a:r>
              <a:rPr lang="ko-KR" altLang="en-US" b="1" dirty="0" smtClean="0">
                <a:solidFill>
                  <a:schemeClr val="tx1"/>
                </a:solidFill>
              </a:rPr>
              <a:t>보스모드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0533" y="50438"/>
            <a:ext cx="10724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보스는 총 </a:t>
            </a:r>
            <a:r>
              <a:rPr lang="en-US" altLang="ko-KR" b="1" dirty="0" smtClean="0">
                <a:latin typeface="HY목각파임B" pitchFamily="18" charset="-127"/>
                <a:ea typeface="HY목각파임B" pitchFamily="18" charset="-127"/>
              </a:rPr>
              <a:t>4</a:t>
            </a:r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가지 모드로 나눠지고 </a:t>
            </a:r>
            <a:r>
              <a:rPr lang="en-US" altLang="ko-KR" b="1" dirty="0" smtClean="0">
                <a:latin typeface="HY목각파임B" pitchFamily="18" charset="-127"/>
                <a:ea typeface="HY목각파임B" pitchFamily="18" charset="-127"/>
              </a:rPr>
              <a:t>4</a:t>
            </a:r>
            <a:r>
              <a:rPr lang="ko-KR" altLang="en-US" b="1" dirty="0" err="1" smtClean="0">
                <a:latin typeface="HY목각파임B" pitchFamily="18" charset="-127"/>
                <a:ea typeface="HY목각파임B" pitchFamily="18" charset="-127"/>
              </a:rPr>
              <a:t>가지모드가</a:t>
            </a:r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 끊임없이 반복되며 그 사이에 적들과 </a:t>
            </a:r>
            <a:r>
              <a:rPr lang="ko-KR" altLang="en-US" b="1" dirty="0" err="1" smtClean="0">
                <a:latin typeface="HY목각파임B" pitchFamily="18" charset="-127"/>
                <a:ea typeface="HY목각파임B" pitchFamily="18" charset="-127"/>
              </a:rPr>
              <a:t>보스몹들의</a:t>
            </a:r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 </a:t>
            </a:r>
            <a:r>
              <a:rPr lang="ko-KR" altLang="en-US" b="1" dirty="0" err="1" smtClean="0">
                <a:latin typeface="HY목각파임B" pitchFamily="18" charset="-127"/>
                <a:ea typeface="HY목각파임B" pitchFamily="18" charset="-127"/>
              </a:rPr>
              <a:t>능력치는</a:t>
            </a:r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 계속 강해진다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4" y="1049867"/>
            <a:ext cx="2517127" cy="47639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07" y="1049868"/>
            <a:ext cx="2563304" cy="47639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19" y="1049868"/>
            <a:ext cx="2573571" cy="47639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778" y="1049868"/>
            <a:ext cx="2642621" cy="476391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2799644" y="3273778"/>
            <a:ext cx="146756" cy="158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864577" y="3279422"/>
            <a:ext cx="146756" cy="158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064977" y="3279422"/>
            <a:ext cx="146756" cy="158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83125" y="685479"/>
            <a:ext cx="1377244" cy="36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1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단계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08037" y="665399"/>
            <a:ext cx="1377244" cy="36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2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단계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95549" y="696769"/>
            <a:ext cx="1377244" cy="36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단계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02466" y="696769"/>
            <a:ext cx="1377244" cy="36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4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단계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70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2" y="5571795"/>
            <a:ext cx="9905998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IV.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게임아이템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" b="1399"/>
          <a:stretch/>
        </p:blipFill>
        <p:spPr>
          <a:xfrm>
            <a:off x="1050164" y="1329267"/>
            <a:ext cx="2713243" cy="48118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652" y="1329266"/>
            <a:ext cx="2713243" cy="481189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80" y="2406045"/>
            <a:ext cx="549501" cy="54063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319" y="3355418"/>
            <a:ext cx="472069" cy="53215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948" y="1348376"/>
            <a:ext cx="623970" cy="62397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980774" y="1324417"/>
            <a:ext cx="4054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현금으로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구입가능한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캐쉬화폐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캐릭터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펫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구입가능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49791" y="2928169"/>
            <a:ext cx="10831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골드</a:t>
            </a:r>
            <a:endParaRPr lang="ko-KR" altLang="en-US" sz="22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99200" y="3850219"/>
            <a:ext cx="11843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토파즈</a:t>
            </a:r>
            <a:endParaRPr lang="ko-KR" altLang="en-US" sz="22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76872" y="1975158"/>
            <a:ext cx="828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스타</a:t>
            </a:r>
            <a:endParaRPr lang="ko-KR" altLang="en-US" sz="22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80773" y="2357654"/>
            <a:ext cx="4054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 화폐이고 일부 캐릭터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펫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날개 구입가능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게임플레이시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획득가능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05837" y="3332067"/>
            <a:ext cx="4054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획득시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골드개수로 올라간다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게임플레이시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획득가능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endParaRPr lang="en-US" altLang="ko-KR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9792" y="961731"/>
            <a:ext cx="1377244" cy="36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캐릭터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99525" y="980841"/>
            <a:ext cx="1377244" cy="36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펫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42" y="4378028"/>
            <a:ext cx="561271" cy="7245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00379" y="5102577"/>
            <a:ext cx="10831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날</a:t>
            </a:r>
            <a:r>
              <a:rPr lang="ko-KR" altLang="en-US" sz="2200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개</a:t>
            </a:r>
            <a:endParaRPr lang="ko-KR" altLang="en-US" sz="22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07854" y="4456246"/>
            <a:ext cx="4054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게임플레이시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1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개씩 소모가 되며 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0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개가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될경우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게임플레이 불가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골드로 구매 가능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590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회로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TM04033919[[fn=회로]]</Template>
  <TotalTime>1669</TotalTime>
  <Words>592</Words>
  <Application>Microsoft Office PowerPoint</Application>
  <PresentationFormat>사용자 지정</PresentationFormat>
  <Paragraphs>136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굴림</vt:lpstr>
      <vt:lpstr>Arial</vt:lpstr>
      <vt:lpstr>맑은 고딕</vt:lpstr>
      <vt:lpstr>HY목각파임B</vt:lpstr>
      <vt:lpstr>Wingdings</vt:lpstr>
      <vt:lpstr>Tw Cen MT</vt:lpstr>
      <vt:lpstr>Trebuchet MS</vt:lpstr>
      <vt:lpstr>회로</vt:lpstr>
      <vt:lpstr> Hit Hit</vt:lpstr>
      <vt:lpstr>목차</vt:lpstr>
      <vt:lpstr>I.게임개요</vt:lpstr>
      <vt:lpstr>게임특징</vt:lpstr>
      <vt:lpstr>II.게임배경</vt:lpstr>
      <vt:lpstr>III.게임플레이방법</vt:lpstr>
      <vt:lpstr>게임 룰</vt:lpstr>
      <vt:lpstr>보스모드</vt:lpstr>
      <vt:lpstr>IV.게임아이템</vt:lpstr>
      <vt:lpstr>하이퍼</vt:lpstr>
      <vt:lpstr>PowerPoint 프레젠테이션</vt:lpstr>
      <vt:lpstr>PowerPoint 프레젠테이션</vt:lpstr>
      <vt:lpstr>PowerPoint 프레젠테이션</vt:lpstr>
      <vt:lpstr>V.UI시스템</vt:lpstr>
      <vt:lpstr>V.UI시스템</vt:lpstr>
      <vt:lpstr>V.UI시스템</vt:lpstr>
      <vt:lpstr>V.UI시스템</vt:lpstr>
      <vt:lpstr>V.UI시스템</vt:lpstr>
      <vt:lpstr>VI.시연영상</vt:lpstr>
      <vt:lpstr>VII.재미요소</vt:lpstr>
      <vt:lpstr>VIII.개발이슈</vt:lpstr>
      <vt:lpstr>IX.수익구조</vt:lpstr>
      <vt:lpstr>X. 능력치,아이템드랍확률 정리</vt:lpstr>
      <vt:lpstr>XI.개발일정</vt:lpstr>
      <vt:lpstr>Trello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hi-151</dc:creator>
  <cp:lastModifiedBy>hi-151</cp:lastModifiedBy>
  <cp:revision>333</cp:revision>
  <dcterms:created xsi:type="dcterms:W3CDTF">2014-08-26T23:43:54Z</dcterms:created>
  <dcterms:modified xsi:type="dcterms:W3CDTF">2018-04-04T01:48:05Z</dcterms:modified>
</cp:coreProperties>
</file>